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3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7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4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3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9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9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3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2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5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5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5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89D7A-6E7A-4F76-8521-48235E0F99D3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1D148-5670-46E8-8C9E-FBF201110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8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5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4B74B47F-A70B-42CB-A0B5-933CD8E18159}" type="slidenum">
              <a:rPr lang="en-US" sz="1400" b="0">
                <a:latin typeface="Times New Roman" pitchFamily="18" charset="0"/>
              </a:rPr>
              <a:pPr eaLnBrk="1" hangingPunct="1"/>
              <a:t>2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75438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500"/>
              <a:t>The Aldol Reaction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8610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/>
              <a:t>These examples illustrate the general features of the aldol reaction. The </a:t>
            </a:r>
            <a:r>
              <a:rPr lang="en-US">
                <a:sym typeface="Symbol" pitchFamily="18" charset="2"/>
              </a:rPr>
              <a:t> carbon of one carbonyl component becomes bonded to the carbonyl carbon of the other component.</a:t>
            </a:r>
            <a:endParaRPr lang="en-US"/>
          </a:p>
        </p:txBody>
      </p:sp>
      <p:pic>
        <p:nvPicPr>
          <p:cNvPr id="7173" name="Picture 6" descr="000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3" t="71695" r="10527"/>
          <a:stretch>
            <a:fillRect/>
          </a:stretch>
        </p:blipFill>
        <p:spPr bwMode="auto">
          <a:xfrm>
            <a:off x="1143000" y="3124200"/>
            <a:ext cx="6781800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1752600" y="152400"/>
            <a:ext cx="5638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600"/>
              <a:t>Carbonyl Condensation Reactions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943B1A48-F2E0-454D-8DDA-34DA2F8F9A8D}" type="slidenum">
              <a:rPr lang="en-US" sz="1400" b="0">
                <a:latin typeface="Times New Roman" pitchFamily="18" charset="0"/>
              </a:rPr>
              <a:pPr eaLnBrk="1" hangingPunct="1"/>
              <a:t>3</a:t>
            </a:fld>
            <a:endParaRPr lang="en-US" sz="1400" b="0">
              <a:latin typeface="Times New Roman" pitchFamily="18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8763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500"/>
              <a:t>The Aldol Reaction—Dehydration of the Aldol Product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86106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/>
              <a:t>Under the basic reaction conditions, the initial aldol product is often not isolated. Instead, it loses the elements of H</a:t>
            </a:r>
            <a:r>
              <a:rPr lang="en-US" baseline="-25000"/>
              <a:t>2</a:t>
            </a:r>
            <a:r>
              <a:rPr lang="en-US"/>
              <a:t>O from the </a:t>
            </a:r>
            <a:r>
              <a:rPr lang="en-US">
                <a:sym typeface="Symbol" pitchFamily="18" charset="2"/>
              </a:rPr>
              <a:t> and  carbons to form an </a:t>
            </a:r>
            <a:r>
              <a:rPr lang="en-US">
                <a:solidFill>
                  <a:schemeClr val="accent2"/>
                </a:solidFill>
                <a:sym typeface="Symbol" pitchFamily="18" charset="2"/>
              </a:rPr>
              <a:t>,-unsaturated carbonyl compound</a:t>
            </a:r>
            <a:r>
              <a:rPr lang="en-US">
                <a:sym typeface="Symbol" pitchFamily="18" charset="2"/>
              </a:rPr>
              <a:t>. </a:t>
            </a:r>
            <a:endParaRPr lang="en-US"/>
          </a:p>
        </p:txBody>
      </p:sp>
      <p:pic>
        <p:nvPicPr>
          <p:cNvPr id="8197" name="Picture 6" descr="0003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89263"/>
            <a:ext cx="8229600" cy="356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1752600" y="152400"/>
            <a:ext cx="5638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600"/>
              <a:t>Carbonyl Condensation Reactions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87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Toshiba</cp:lastModifiedBy>
  <cp:revision>3</cp:revision>
  <dcterms:created xsi:type="dcterms:W3CDTF">2019-11-16T12:47:35Z</dcterms:created>
  <dcterms:modified xsi:type="dcterms:W3CDTF">2019-11-16T12:53:52Z</dcterms:modified>
</cp:coreProperties>
</file>